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58" r:id="rId5"/>
    <p:sldId id="260" r:id="rId6"/>
    <p:sldId id="259"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8850EE9-F9ED-D241-BFC2-D13233B2FBCD}" type="datetimeFigureOut">
              <a:rPr lang="en-US" smtClean="0"/>
              <a:t>20/10/2013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269341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8850EE9-F9ED-D241-BFC2-D13233B2FBCD}" type="datetimeFigureOut">
              <a:rPr lang="en-US" smtClean="0"/>
              <a:t>20/10/2013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207447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8850EE9-F9ED-D241-BFC2-D13233B2FBCD}" type="datetimeFigureOut">
              <a:rPr lang="en-US" smtClean="0"/>
              <a:t>20/10/2013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318045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8850EE9-F9ED-D241-BFC2-D13233B2FBCD}" type="datetimeFigureOut">
              <a:rPr lang="en-US" smtClean="0"/>
              <a:t>20/10/2013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3590328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8850EE9-F9ED-D241-BFC2-D13233B2FBCD}" type="datetimeFigureOut">
              <a:rPr lang="en-US" smtClean="0"/>
              <a:t>20/10/2013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322923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8850EE9-F9ED-D241-BFC2-D13233B2FBCD}" type="datetimeFigureOut">
              <a:rPr lang="en-US" smtClean="0"/>
              <a:t>20/10/2013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1350952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8850EE9-F9ED-D241-BFC2-D13233B2FBCD}" type="datetimeFigureOut">
              <a:rPr lang="en-US" smtClean="0"/>
              <a:t>20/10/2013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4038642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8850EE9-F9ED-D241-BFC2-D13233B2FBCD}" type="datetimeFigureOut">
              <a:rPr lang="en-US" smtClean="0"/>
              <a:t>20/10/2013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29232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50EE9-F9ED-D241-BFC2-D13233B2FBCD}" type="datetimeFigureOut">
              <a:rPr lang="en-US" smtClean="0"/>
              <a:t>20/10/2013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388164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8850EE9-F9ED-D241-BFC2-D13233B2FBCD}" type="datetimeFigureOut">
              <a:rPr lang="en-US" smtClean="0"/>
              <a:t>20/10/2013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96829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8850EE9-F9ED-D241-BFC2-D13233B2FBCD}" type="datetimeFigureOut">
              <a:rPr lang="en-US" smtClean="0"/>
              <a:t>20/10/2013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67801-F0CD-0741-BF01-4E31CEB57A96}" type="slidenum">
              <a:rPr lang="en-US" smtClean="0"/>
              <a:t>‹#›</a:t>
            </a:fld>
            <a:endParaRPr lang="en-US"/>
          </a:p>
        </p:txBody>
      </p:sp>
    </p:spTree>
    <p:extLst>
      <p:ext uri="{BB962C8B-B14F-4D97-AF65-F5344CB8AC3E}">
        <p14:creationId xmlns:p14="http://schemas.microsoft.com/office/powerpoint/2010/main" val="25269706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50EE9-F9ED-D241-BFC2-D13233B2FBCD}" type="datetimeFigureOut">
              <a:rPr lang="en-US" smtClean="0"/>
              <a:t>20/10/2013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67801-F0CD-0741-BF01-4E31CEB57A96}" type="slidenum">
              <a:rPr lang="en-US" smtClean="0"/>
              <a:t>‹#›</a:t>
            </a:fld>
            <a:endParaRPr lang="en-US"/>
          </a:p>
        </p:txBody>
      </p:sp>
    </p:spTree>
    <p:extLst>
      <p:ext uri="{BB962C8B-B14F-4D97-AF65-F5344CB8AC3E}">
        <p14:creationId xmlns:p14="http://schemas.microsoft.com/office/powerpoint/2010/main" val="267005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Web We Want </a:t>
            </a:r>
            <a:r>
              <a:rPr lang="en-US" dirty="0" err="1" smtClean="0"/>
              <a:t>www.webwewant.org</a:t>
            </a:r>
            <a:endParaRPr lang="en-US" dirty="0"/>
          </a:p>
        </p:txBody>
      </p:sp>
      <p:sp>
        <p:nvSpPr>
          <p:cNvPr id="3" name="Subtitle 2"/>
          <p:cNvSpPr>
            <a:spLocks noGrp="1"/>
          </p:cNvSpPr>
          <p:nvPr>
            <p:ph type="subTitle" idx="1"/>
          </p:nvPr>
        </p:nvSpPr>
        <p:spPr/>
        <p:txBody>
          <a:bodyPr/>
          <a:lstStyle/>
          <a:p>
            <a:r>
              <a:rPr lang="en-US" dirty="0" smtClean="0"/>
              <a:t>Best Bits Bali, 20 Oct 2013</a:t>
            </a:r>
            <a:endParaRPr lang="en-US" dirty="0"/>
          </a:p>
        </p:txBody>
      </p:sp>
    </p:spTree>
    <p:extLst>
      <p:ext uri="{BB962C8B-B14F-4D97-AF65-F5344CB8AC3E}">
        <p14:creationId xmlns:p14="http://schemas.microsoft.com/office/powerpoint/2010/main" val="316636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457200" y="1282700"/>
            <a:ext cx="8229600" cy="4843463"/>
          </a:xfrm>
        </p:spPr>
        <p:txBody>
          <a:bodyPr>
            <a:normAutofit fontScale="40000" lnSpcReduction="20000"/>
          </a:bodyPr>
          <a:lstStyle/>
          <a:p>
            <a:pPr marL="0" indent="0">
              <a:buNone/>
            </a:pPr>
            <a:r>
              <a:rPr lang="en-US" sz="5000" dirty="0" smtClean="0">
                <a:solidFill>
                  <a:prstClr val="black"/>
                </a:solidFill>
              </a:rPr>
              <a:t>Tim Berners-Lee/Web Foundation </a:t>
            </a:r>
            <a:r>
              <a:rPr lang="en-US" sz="5000" dirty="0" err="1" smtClean="0">
                <a:solidFill>
                  <a:prstClr val="black"/>
                </a:solidFill>
              </a:rPr>
              <a:t>realisation</a:t>
            </a:r>
            <a:r>
              <a:rPr lang="en-US" sz="5000" dirty="0" smtClean="0">
                <a:solidFill>
                  <a:prstClr val="black"/>
                </a:solidFill>
              </a:rPr>
              <a:t> that the Web faces macro threats –bottom up innovations not enough. Developed over the past year through a series of consultations, conversations and meetings </a:t>
            </a:r>
          </a:p>
          <a:p>
            <a:pPr marL="0" indent="0">
              <a:buNone/>
            </a:pPr>
            <a:endParaRPr lang="en-US" sz="5000" dirty="0" smtClean="0">
              <a:solidFill>
                <a:prstClr val="black"/>
              </a:solidFill>
            </a:endParaRPr>
          </a:p>
          <a:p>
            <a:pPr marL="0" indent="0">
              <a:buNone/>
            </a:pPr>
            <a:r>
              <a:rPr lang="en-US" sz="5000" dirty="0" smtClean="0">
                <a:solidFill>
                  <a:prstClr val="black"/>
                </a:solidFill>
              </a:rPr>
              <a:t>Grounded in the UDHR, the Web We Want seeks to strengthen groups and campaigns that promote the open Internet as an essential tool for achieving the economic, social and cultural rights of all. </a:t>
            </a:r>
          </a:p>
          <a:p>
            <a:pPr marL="0" indent="0">
              <a:buNone/>
            </a:pPr>
            <a:endParaRPr lang="en-US" sz="5000" dirty="0" smtClean="0">
              <a:solidFill>
                <a:prstClr val="black"/>
              </a:solidFill>
            </a:endParaRPr>
          </a:p>
          <a:p>
            <a:pPr marL="0" indent="0">
              <a:buNone/>
            </a:pPr>
            <a:r>
              <a:rPr lang="en-US" sz="5000" dirty="0" smtClean="0"/>
              <a:t>The Web we want is:</a:t>
            </a:r>
            <a:endParaRPr lang="en-US" sz="5000" dirty="0"/>
          </a:p>
          <a:p>
            <a:pPr lvl="0"/>
            <a:r>
              <a:rPr lang="en-GB" sz="5100" b="1" dirty="0"/>
              <a:t>Universal.</a:t>
            </a:r>
            <a:r>
              <a:rPr lang="en-GB" sz="5100" dirty="0"/>
              <a:t> Safe, ubiquitous communications for everyone on the planet.</a:t>
            </a:r>
          </a:p>
          <a:p>
            <a:pPr lvl="0"/>
            <a:r>
              <a:rPr lang="en-GB" sz="5100" b="1" dirty="0"/>
              <a:t>Free. </a:t>
            </a:r>
            <a:r>
              <a:rPr lang="en-GB" sz="5100" dirty="0"/>
              <a:t>Anonymous free speech, with zero surveillance/monitoring of communications, except as specifically dictated under legal due process.</a:t>
            </a:r>
          </a:p>
          <a:p>
            <a:pPr lvl="0"/>
            <a:r>
              <a:rPr lang="en-GB" sz="5100" b="1" dirty="0"/>
              <a:t>Open.</a:t>
            </a:r>
            <a:r>
              <a:rPr lang="en-GB" sz="5100" dirty="0"/>
              <a:t> Open access to data collected in the public interest. Maintain an open </a:t>
            </a:r>
            <a:r>
              <a:rPr lang="en-GB" sz="5100" dirty="0" smtClean="0"/>
              <a:t>and neutral platform that does not discriminate among users.</a:t>
            </a:r>
            <a:endParaRPr lang="en-GB" sz="5100" dirty="0"/>
          </a:p>
          <a:p>
            <a:pPr lvl="0"/>
            <a:r>
              <a:rPr lang="en-GB" sz="5100" b="1" dirty="0"/>
              <a:t>Accessible. </a:t>
            </a:r>
            <a:r>
              <a:rPr lang="en-GB" sz="5100" dirty="0" smtClean="0"/>
              <a:t>Affordable </a:t>
            </a:r>
            <a:r>
              <a:rPr lang="en-GB" sz="5100" dirty="0"/>
              <a:t>and ubiquitous </a:t>
            </a:r>
            <a:r>
              <a:rPr lang="en-GB" sz="5100" dirty="0" smtClean="0"/>
              <a:t>access, local</a:t>
            </a:r>
            <a:r>
              <a:rPr lang="en-GB" sz="5100" dirty="0"/>
              <a:t> language content, support for digital literacy, and </a:t>
            </a:r>
            <a:r>
              <a:rPr lang="en-GB" sz="5100" dirty="0" smtClean="0"/>
              <a:t>appropriate and diverse </a:t>
            </a:r>
            <a:r>
              <a:rPr lang="en-GB" sz="5100" dirty="0"/>
              <a:t>hardware and software design.</a:t>
            </a:r>
          </a:p>
          <a:p>
            <a:pPr marL="0" indent="0">
              <a:buNone/>
            </a:pPr>
            <a:endParaRPr lang="en-US" dirty="0" smtClean="0"/>
          </a:p>
        </p:txBody>
      </p:sp>
    </p:spTree>
    <p:extLst>
      <p:ext uri="{BB962C8B-B14F-4D97-AF65-F5344CB8AC3E}">
        <p14:creationId xmlns:p14="http://schemas.microsoft.com/office/powerpoint/2010/main" val="333802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Web We Want campaign </a:t>
            </a:r>
            <a:r>
              <a:rPr lang="en-US" dirty="0" smtClean="0"/>
              <a:t>will support </a:t>
            </a:r>
            <a:r>
              <a:rPr lang="en-US" dirty="0"/>
              <a:t>global, national and regional efforts </a:t>
            </a:r>
            <a:r>
              <a:rPr lang="en-US" dirty="0" smtClean="0"/>
              <a:t>by</a:t>
            </a:r>
            <a:endParaRPr lang="en-US" dirty="0" smtClean="0"/>
          </a:p>
          <a:p>
            <a:r>
              <a:rPr lang="en-US" i="1" dirty="0" smtClean="0"/>
              <a:t>Strengthening</a:t>
            </a:r>
            <a:r>
              <a:rPr lang="en-US" dirty="0" smtClean="0"/>
              <a:t> capacity (resources, expertise, connections) of national groups to be proactive as well as reactive </a:t>
            </a:r>
          </a:p>
          <a:p>
            <a:r>
              <a:rPr lang="en-US" i="1" dirty="0" smtClean="0"/>
              <a:t>Amplifying and connecting</a:t>
            </a:r>
            <a:r>
              <a:rPr lang="en-US" dirty="0" smtClean="0"/>
              <a:t> national campaigns for bigger impact</a:t>
            </a:r>
          </a:p>
          <a:p>
            <a:r>
              <a:rPr lang="en-US" i="1" dirty="0" smtClean="0"/>
              <a:t>Engaging and </a:t>
            </a:r>
            <a:r>
              <a:rPr lang="en-US" i="1" dirty="0" err="1" smtClean="0"/>
              <a:t>mobilising</a:t>
            </a:r>
            <a:r>
              <a:rPr lang="en-US" dirty="0" smtClean="0"/>
              <a:t> a wider cross-section of society</a:t>
            </a:r>
            <a:endParaRPr lang="en-US" dirty="0"/>
          </a:p>
        </p:txBody>
      </p:sp>
    </p:spTree>
    <p:extLst>
      <p:ext uri="{BB962C8B-B14F-4D97-AF65-F5344CB8AC3E}">
        <p14:creationId xmlns:p14="http://schemas.microsoft.com/office/powerpoint/2010/main" val="1423747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Interim advisory committee (to Jan 2014)</a:t>
            </a:r>
          </a:p>
          <a:p>
            <a:pPr lvl="1"/>
            <a:r>
              <a:rPr lang="en-US" dirty="0" err="1" smtClean="0"/>
              <a:t>Asociacion</a:t>
            </a:r>
            <a:r>
              <a:rPr lang="en-US" dirty="0" smtClean="0"/>
              <a:t> </a:t>
            </a:r>
            <a:r>
              <a:rPr lang="en-US" dirty="0" err="1" smtClean="0"/>
              <a:t>por</a:t>
            </a:r>
            <a:r>
              <a:rPr lang="en-US" dirty="0" smtClean="0"/>
              <a:t> los </a:t>
            </a:r>
            <a:r>
              <a:rPr lang="en-US" dirty="0" err="1" smtClean="0"/>
              <a:t>Derechos</a:t>
            </a:r>
            <a:r>
              <a:rPr lang="en-US" dirty="0" smtClean="0"/>
              <a:t> </a:t>
            </a:r>
            <a:r>
              <a:rPr lang="en-US" dirty="0" err="1" smtClean="0"/>
              <a:t>Civils</a:t>
            </a:r>
            <a:endParaRPr lang="en-US" dirty="0" smtClean="0"/>
          </a:p>
          <a:p>
            <a:pPr lvl="1"/>
            <a:r>
              <a:rPr lang="en-US" dirty="0" smtClean="0"/>
              <a:t>ACCESS</a:t>
            </a:r>
          </a:p>
          <a:p>
            <a:pPr lvl="1"/>
            <a:r>
              <a:rPr lang="en-US" dirty="0" smtClean="0"/>
              <a:t>APC</a:t>
            </a:r>
          </a:p>
          <a:p>
            <a:pPr lvl="1"/>
            <a:r>
              <a:rPr lang="en-US" smtClean="0"/>
              <a:t>Best Bits</a:t>
            </a:r>
          </a:p>
          <a:p>
            <a:pPr lvl="1"/>
            <a:r>
              <a:rPr lang="en-US" smtClean="0"/>
              <a:t>CDT</a:t>
            </a:r>
            <a:endParaRPr lang="en-US" dirty="0" smtClean="0"/>
          </a:p>
          <a:p>
            <a:pPr lvl="1"/>
            <a:r>
              <a:rPr lang="en-US" dirty="0" smtClean="0"/>
              <a:t>Creative Commons (Guatemala)</a:t>
            </a:r>
          </a:p>
          <a:p>
            <a:pPr lvl="1"/>
            <a:r>
              <a:rPr lang="en-US" dirty="0" smtClean="0"/>
              <a:t>Global Partners</a:t>
            </a:r>
          </a:p>
          <a:p>
            <a:pPr lvl="1"/>
            <a:r>
              <a:rPr lang="en-US" dirty="0" smtClean="0"/>
              <a:t>Global Voices</a:t>
            </a:r>
          </a:p>
          <a:p>
            <a:pPr lvl="1"/>
            <a:r>
              <a:rPr lang="en-US" dirty="0" smtClean="0"/>
              <a:t>IT for Change</a:t>
            </a:r>
          </a:p>
          <a:p>
            <a:pPr lvl="1"/>
            <a:r>
              <a:rPr lang="en-US" dirty="0" smtClean="0"/>
              <a:t>Open Rights Group</a:t>
            </a:r>
          </a:p>
          <a:p>
            <a:pPr lvl="1"/>
            <a:endParaRPr lang="en-US" dirty="0" smtClean="0"/>
          </a:p>
          <a:p>
            <a:r>
              <a:rPr lang="en-US" dirty="0" smtClean="0"/>
              <a:t>Coordinating team – part-time staff from Free Press, Web Foundation and APC</a:t>
            </a:r>
          </a:p>
          <a:p>
            <a:r>
              <a:rPr lang="en-US" dirty="0" smtClean="0"/>
              <a:t>Seed funding from Ford Foundation and Web Foundation</a:t>
            </a:r>
          </a:p>
          <a:p>
            <a:r>
              <a:rPr lang="en-US" dirty="0" smtClean="0"/>
              <a:t>Membership structure – in future?!</a:t>
            </a:r>
          </a:p>
          <a:p>
            <a:endParaRPr lang="en-US" dirty="0"/>
          </a:p>
        </p:txBody>
      </p:sp>
    </p:spTree>
    <p:extLst>
      <p:ext uri="{BB962C8B-B14F-4D97-AF65-F5344CB8AC3E}">
        <p14:creationId xmlns:p14="http://schemas.microsoft.com/office/powerpoint/2010/main" val="134647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(for input!!)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Small grants </a:t>
            </a:r>
            <a:r>
              <a:rPr lang="en-US" dirty="0" err="1" smtClean="0"/>
              <a:t>programme</a:t>
            </a:r>
            <a:r>
              <a:rPr lang="en-US" dirty="0" smtClean="0"/>
              <a:t> – very good response</a:t>
            </a:r>
          </a:p>
          <a:p>
            <a:pPr lvl="1"/>
            <a:r>
              <a:rPr lang="en-US" dirty="0" smtClean="0"/>
              <a:t>Rapid Response (ongoing – applications accepted anytime)</a:t>
            </a:r>
          </a:p>
          <a:p>
            <a:pPr lvl="1"/>
            <a:r>
              <a:rPr lang="en-US" dirty="0" smtClean="0"/>
              <a:t>Strategic, issue-based (2013: surveillance)</a:t>
            </a:r>
          </a:p>
          <a:p>
            <a:pPr lvl="1"/>
            <a:r>
              <a:rPr lang="en-US" dirty="0" smtClean="0"/>
              <a:t>In future (funds permitting): Fellowships, peer exchanges</a:t>
            </a:r>
          </a:p>
          <a:p>
            <a:r>
              <a:rPr lang="en-US" dirty="0" smtClean="0"/>
              <a:t>Fostering participatory national processes to entrench users’ rights on the net</a:t>
            </a:r>
          </a:p>
          <a:p>
            <a:pPr lvl="1"/>
            <a:r>
              <a:rPr lang="en-US" dirty="0" smtClean="0"/>
              <a:t>Models: Marco Civil in Brazil, Magna </a:t>
            </a:r>
            <a:r>
              <a:rPr lang="en-US" dirty="0" err="1" smtClean="0"/>
              <a:t>Carta</a:t>
            </a:r>
            <a:r>
              <a:rPr lang="en-US" dirty="0" smtClean="0"/>
              <a:t> in Philippines; may or may not produce legislation as a final outcome</a:t>
            </a:r>
          </a:p>
          <a:p>
            <a:pPr lvl="1"/>
            <a:r>
              <a:rPr lang="en-US" dirty="0" smtClean="0"/>
              <a:t>Surveillance crisis may well be the on-ramp in many countries</a:t>
            </a:r>
          </a:p>
          <a:p>
            <a:pPr lvl="1"/>
            <a:r>
              <a:rPr lang="en-US" dirty="0" smtClean="0"/>
              <a:t>Vehicle for building, expanding, strengthening coalitions at national level</a:t>
            </a:r>
          </a:p>
          <a:p>
            <a:pPr lvl="1"/>
            <a:r>
              <a:rPr lang="en-US" dirty="0" smtClean="0"/>
              <a:t>Use 25</a:t>
            </a:r>
            <a:r>
              <a:rPr lang="en-US" baseline="30000" dirty="0" smtClean="0"/>
              <a:t>th</a:t>
            </a:r>
            <a:r>
              <a:rPr lang="en-US" dirty="0" smtClean="0"/>
              <a:t> anniversary of the Web in 2014 to kick off</a:t>
            </a:r>
          </a:p>
          <a:p>
            <a:r>
              <a:rPr lang="en-US" dirty="0" smtClean="0"/>
              <a:t>Re-</a:t>
            </a:r>
            <a:r>
              <a:rPr lang="en-US" dirty="0" err="1"/>
              <a:t>d</a:t>
            </a:r>
            <a:r>
              <a:rPr lang="en-US" dirty="0" err="1" smtClean="0"/>
              <a:t>ecentralising</a:t>
            </a:r>
            <a:r>
              <a:rPr lang="en-US" dirty="0" smtClean="0"/>
              <a:t> the internet</a:t>
            </a:r>
          </a:p>
          <a:p>
            <a:pPr lvl="1"/>
            <a:r>
              <a:rPr lang="en-US" dirty="0" smtClean="0"/>
              <a:t>Empowering users with practical tools</a:t>
            </a:r>
          </a:p>
          <a:p>
            <a:pPr lvl="1"/>
            <a:r>
              <a:rPr lang="en-US" dirty="0" smtClean="0"/>
              <a:t>Supporting innovations</a:t>
            </a:r>
          </a:p>
          <a:p>
            <a:pPr lvl="1"/>
            <a:r>
              <a:rPr lang="en-US" dirty="0" smtClean="0"/>
              <a:t>Fostering appropriate policy frameworks (nationally, regionally, globally)</a:t>
            </a:r>
          </a:p>
          <a:p>
            <a:pPr lvl="1"/>
            <a:endParaRPr lang="en-US" dirty="0" smtClean="0"/>
          </a:p>
          <a:p>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61551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21542025"/>
              </p:ext>
            </p:extLst>
          </p:nvPr>
        </p:nvGraphicFramePr>
        <p:xfrm>
          <a:off x="457200" y="1625600"/>
          <a:ext cx="8229600" cy="29311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r>
                        <a:rPr lang="en-US" dirty="0" smtClean="0"/>
                        <a:t>Capacity</a:t>
                      </a:r>
                      <a:r>
                        <a:rPr lang="en-US" baseline="0" dirty="0" smtClean="0"/>
                        <a:t> &amp; Resources</a:t>
                      </a:r>
                      <a:endParaRPr lang="en-US" dirty="0"/>
                    </a:p>
                  </a:txBody>
                  <a:tcPr/>
                </a:tc>
                <a:tc>
                  <a:txBody>
                    <a:bodyPr/>
                    <a:lstStyle/>
                    <a:p>
                      <a:r>
                        <a:rPr lang="en-US" dirty="0" smtClean="0"/>
                        <a:t>Amplification</a:t>
                      </a:r>
                      <a:endParaRPr lang="en-US" dirty="0"/>
                    </a:p>
                  </a:txBody>
                  <a:tcPr/>
                </a:tc>
                <a:tc>
                  <a:txBody>
                    <a:bodyPr/>
                    <a:lstStyle/>
                    <a:p>
                      <a:r>
                        <a:rPr lang="en-US" dirty="0" err="1" smtClean="0"/>
                        <a:t>Mobilisation</a:t>
                      </a:r>
                      <a:endParaRPr lang="en-US" dirty="0"/>
                    </a:p>
                  </a:txBody>
                  <a:tcPr/>
                </a:tc>
              </a:tr>
              <a:tr h="370840">
                <a:tc>
                  <a:txBody>
                    <a:bodyPr/>
                    <a:lstStyle/>
                    <a:p>
                      <a:r>
                        <a:rPr lang="en-US" dirty="0" smtClean="0"/>
                        <a:t>Rapid Response Grants</a:t>
                      </a:r>
                      <a:endParaRPr lang="en-US" dirty="0"/>
                    </a:p>
                  </a:txBody>
                  <a:tcPr/>
                </a:tc>
                <a:tc>
                  <a:txBody>
                    <a:bodyPr/>
                    <a:lstStyle/>
                    <a:p>
                      <a:r>
                        <a:rPr lang="en-US" dirty="0" smtClean="0"/>
                        <a:t>X</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Strategic Grants</a:t>
                      </a:r>
                      <a:endParaRPr lang="en-US" dirty="0"/>
                    </a:p>
                  </a:txBody>
                  <a:tcPr/>
                </a:tc>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r>
                        <a:rPr lang="en-US" dirty="0" smtClean="0"/>
                        <a:t>(X)</a:t>
                      </a:r>
                      <a:endParaRPr lang="en-US" dirty="0"/>
                    </a:p>
                  </a:txBody>
                  <a:tcPr/>
                </a:tc>
              </a:tr>
              <a:tr h="370840">
                <a:tc>
                  <a:txBody>
                    <a:bodyPr/>
                    <a:lstStyle/>
                    <a:p>
                      <a:r>
                        <a:rPr lang="en-US" dirty="0" smtClean="0"/>
                        <a:t>National ‘bill</a:t>
                      </a:r>
                      <a:r>
                        <a:rPr lang="en-US" baseline="0" dirty="0" smtClean="0"/>
                        <a:t> of rights’</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r>
                        <a:rPr lang="en-US" dirty="0" smtClean="0"/>
                        <a:t>X</a:t>
                      </a:r>
                      <a:endParaRPr lang="en-US" dirty="0"/>
                    </a:p>
                  </a:txBody>
                  <a:tcPr/>
                </a:tc>
              </a:tr>
              <a:tr h="370840">
                <a:tc>
                  <a:txBody>
                    <a:bodyPr/>
                    <a:lstStyle/>
                    <a:p>
                      <a:r>
                        <a:rPr lang="en-US" dirty="0" smtClean="0"/>
                        <a:t>Re-</a:t>
                      </a:r>
                      <a:r>
                        <a:rPr lang="en-US" dirty="0" err="1" smtClean="0"/>
                        <a:t>decentralising</a:t>
                      </a:r>
                      <a:r>
                        <a:rPr lang="en-US" dirty="0" smtClean="0"/>
                        <a:t> internet</a:t>
                      </a:r>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r>
            </a:tbl>
          </a:graphicData>
        </a:graphic>
      </p:graphicFrame>
    </p:spTree>
    <p:extLst>
      <p:ext uri="{BB962C8B-B14F-4D97-AF65-F5344CB8AC3E}">
        <p14:creationId xmlns:p14="http://schemas.microsoft.com/office/powerpoint/2010/main" val="2622091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Recruit campaign manager</a:t>
            </a:r>
          </a:p>
          <a:p>
            <a:r>
              <a:rPr lang="en-US" dirty="0" smtClean="0"/>
              <a:t>Expand Advisory Committee</a:t>
            </a:r>
          </a:p>
          <a:p>
            <a:r>
              <a:rPr lang="en-US" dirty="0" smtClean="0"/>
              <a:t>Launch – 5 Dec @ UN – TBL human rights lecture</a:t>
            </a:r>
          </a:p>
          <a:p>
            <a:r>
              <a:rPr lang="en-US" dirty="0" smtClean="0"/>
              <a:t>25</a:t>
            </a:r>
            <a:r>
              <a:rPr lang="en-US" baseline="30000" dirty="0" smtClean="0"/>
              <a:t>th</a:t>
            </a:r>
            <a:r>
              <a:rPr lang="en-US" dirty="0" smtClean="0"/>
              <a:t> anniversary: popular events &amp; messages throughout the year, </a:t>
            </a:r>
            <a:r>
              <a:rPr lang="en-US" dirty="0" err="1" smtClean="0"/>
              <a:t>kickstart</a:t>
            </a:r>
            <a:r>
              <a:rPr lang="en-US" dirty="0" smtClean="0"/>
              <a:t> national dialogues on ‘the web we want’ (TBD)</a:t>
            </a:r>
          </a:p>
        </p:txBody>
      </p:sp>
    </p:spTree>
    <p:extLst>
      <p:ext uri="{BB962C8B-B14F-4D97-AF65-F5344CB8AC3E}">
        <p14:creationId xmlns:p14="http://schemas.microsoft.com/office/powerpoint/2010/main" val="2039889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280</TotalTime>
  <Words>416</Words>
  <Application>Microsoft Macintosh PowerPoint</Application>
  <PresentationFormat>On-screen Show (4:3)</PresentationFormat>
  <Paragraphs>71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Web We Want www.webwewant.org</vt:lpstr>
      <vt:lpstr>Why</vt:lpstr>
      <vt:lpstr>How</vt:lpstr>
      <vt:lpstr>Who</vt:lpstr>
      <vt:lpstr>What (for input!!)</vt:lpstr>
      <vt:lpstr>What</vt:lpstr>
      <vt:lpstr>Next steps</vt:lpstr>
    </vt:vector>
  </TitlesOfParts>
  <Company>Web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We Want</dc:title>
  <dc:creator>Anne Jellema</dc:creator>
  <cp:lastModifiedBy>Anne Jellema</cp:lastModifiedBy>
  <cp:revision>14</cp:revision>
  <dcterms:created xsi:type="dcterms:W3CDTF">2013-10-20T04:37:21Z</dcterms:created>
  <dcterms:modified xsi:type="dcterms:W3CDTF">2013-10-20T09:17:47Z</dcterms:modified>
</cp:coreProperties>
</file>